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7"/>
  </p:handoutMasterIdLst>
  <p:sldIdLst>
    <p:sldId id="256" r:id="rId2"/>
    <p:sldId id="264" r:id="rId3"/>
    <p:sldId id="266" r:id="rId4"/>
    <p:sldId id="267" r:id="rId5"/>
    <p:sldId id="268" r:id="rId6"/>
    <p:sldId id="272" r:id="rId7"/>
    <p:sldId id="273" r:id="rId8"/>
    <p:sldId id="274" r:id="rId9"/>
    <p:sldId id="275" r:id="rId10"/>
    <p:sldId id="276" r:id="rId11"/>
    <p:sldId id="261" r:id="rId12"/>
    <p:sldId id="271" r:id="rId13"/>
    <p:sldId id="269" r:id="rId14"/>
    <p:sldId id="270" r:id="rId15"/>
    <p:sldId id="26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04A"/>
    <a:srgbClr val="2A556E"/>
    <a:srgbClr val="FEDD00"/>
    <a:srgbClr val="33536F"/>
    <a:srgbClr val="F4E9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9" autoAdjust="0"/>
    <p:restoredTop sz="94660"/>
  </p:normalViewPr>
  <p:slideViewPr>
    <p:cSldViewPr snapToGrid="0">
      <p:cViewPr>
        <p:scale>
          <a:sx n="64" d="100"/>
          <a:sy n="64" d="100"/>
        </p:scale>
        <p:origin x="-108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55C4B46A-C6C7-4DCE-B44D-C79C33BC91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421" cy="459074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D9BC88E5-181F-461E-BBAD-CBD4D826BA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027" y="0"/>
            <a:ext cx="2972421" cy="459074"/>
          </a:xfrm>
          <a:prstGeom prst="rect">
            <a:avLst/>
          </a:prstGeom>
        </p:spPr>
        <p:txBody>
          <a:bodyPr vert="horz" lIns="89730" tIns="44865" rIns="89730" bIns="44865" rtlCol="0"/>
          <a:lstStyle>
            <a:lvl1pPr algn="r">
              <a:defRPr sz="1200"/>
            </a:lvl1pPr>
          </a:lstStyle>
          <a:p>
            <a:fld id="{56BA13AC-09D0-4F02-BC58-3AF6516230AE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EA08BD0-A5B3-4145-9083-FBB2EA32BFF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8684927"/>
            <a:ext cx="2972421" cy="459074"/>
          </a:xfrm>
          <a:prstGeom prst="rect">
            <a:avLst/>
          </a:prstGeom>
        </p:spPr>
        <p:txBody>
          <a:bodyPr vert="horz" lIns="89730" tIns="44865" rIns="89730" bIns="4486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E7B3056-D90A-48CF-B5A1-046F1CBA83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027" y="8684927"/>
            <a:ext cx="2972421" cy="459074"/>
          </a:xfrm>
          <a:prstGeom prst="rect">
            <a:avLst/>
          </a:prstGeom>
        </p:spPr>
        <p:txBody>
          <a:bodyPr vert="horz" lIns="89730" tIns="44865" rIns="89730" bIns="44865" rtlCol="0" anchor="b"/>
          <a:lstStyle>
            <a:lvl1pPr algn="r">
              <a:defRPr sz="1200"/>
            </a:lvl1pPr>
          </a:lstStyle>
          <a:p>
            <a:fld id="{F1B721F8-A7A9-4EAD-8D09-4321B9230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92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jpeg>
</file>

<file path=ppt/media/image14.JPG>
</file>

<file path=ppt/media/image15.JPG>
</file>

<file path=ppt/media/image16.png>
</file>

<file path=ppt/media/image1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36CAD65-10B6-4819-973D-79AA41DC4E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2012D4E-8124-4270-8C73-662360F60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42D1EA6-67CF-42B5-BCF1-553EC790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4F23D08-BF5E-460E-B3BD-5D122C66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10364EB-AA88-48EE-B671-DB9AA136D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502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614DC9-6390-4926-BFF5-FD29F51C3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56AF947-C002-4459-A8C7-56FF5C04B0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75809C9-1551-4324-93C2-8528C97AB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759D6CF-5E06-4ACD-B68A-8D567902E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DD759F9-3ADC-4753-A83C-4A075A213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747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71785959-97D9-4F9E-AE57-DF291ECA12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59DEE90A-A288-4C5E-9FD1-6CF24C701F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9EA0F39-0092-4C2C-8817-D6125D37F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6C18F1D-C1F2-4018-879F-3C492EC9E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3FCB481-5245-472C-AE03-2DB626A6B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500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B4DC44-882F-447D-A24D-9CB232DAB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E0D71B0-46AA-4D7C-A03D-033EE2594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0E1A745-D104-41AE-B532-B5AC6918C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E9982F1-A3EE-4B4D-A678-7481FAAC8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4000386-3252-4C46-BD39-07B1342A6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146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17A6701-AC4D-4E06-BF31-CD6F48C55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40D002D-7878-491D-9B81-4841BBF80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08B90C6-4CED-4111-AB83-F7A9AE5B3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6D87602-9753-4346-BD77-D9E31AFA8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4658276-55B0-4FFD-B150-A4207C89C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88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823E39-AA63-4E50-A7D8-543959D3F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AA1B805-106D-4476-BB25-150F40CEC1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94CBF09-569C-41A2-BBFC-56713873B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928A025-53F2-4A72-99AE-725B1D1EA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07951F7-93DB-4A2C-8617-8069B4777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7F5FA3B-A321-42D2-9924-7CE8D4058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420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E616475-67D2-4247-9022-B7478324D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9F58E9C-3423-4CCE-8E54-1B3A6628C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28E0C68-5137-4ED4-8009-44E2F969F1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6071376E-3C73-450A-87AB-F59E2D9F8C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6C13993-3CE1-44E0-9495-7DF319C63D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5A911814-CDF1-467B-94A3-A507677ED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993838E-2644-48FD-9924-873098DDC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E215DF5-73C2-4FAA-A416-73B3CDD3E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685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C6DBB2-DB27-4C3D-AB14-519BE4442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30135DBD-CBDF-462D-A146-00F9B9AC4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32F2F65-D29D-4929-A8E6-94D2E1226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60BD2C96-8593-453B-ACD1-2C12065A1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664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E9463656-DDC4-4B2C-A3F4-D9BD9829F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B90D8C4-9FF4-435E-8E7C-B177D1EBF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6436383-49A7-4C55-8051-9EBAA1BBB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709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5A9ECE-2665-4686-B080-33CB0A9D8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5DF79E8-AF4D-4332-B121-5A2707EDF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97A4CDB-30B9-4E1E-B6F1-AF2A13B142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B1912FD-305E-4947-9857-592D3358D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1F3F979-0490-471B-B530-98E6DD640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E64E8C2-08A8-4672-A2B9-EB8B127FF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831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BC39F36-63D6-4557-B2C1-81D713952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46C88EFE-B9EC-42D0-82A6-7F0704D193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4A03AC0-AB4C-4D4D-AED1-2BF6EF86A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2158D16-61A4-456F-BA0C-6F30FE9D2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D5F1D6B-4CB7-4809-B2D4-4DD4C6610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93C9E0E-1707-4DB5-B537-3F95C8346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833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70E1BD8E-E8AE-4DFB-9E10-EC5ECE560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BBC7FD1-770B-405B-8A78-EC9CB8B67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DE55F9A-3086-4547-9BDF-4F0375428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36C36-57CA-455E-B7F5-561182415D85}" type="datetimeFigureOut">
              <a:rPr lang="en-US" smtClean="0"/>
              <a:t>8/19/2018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87FC4F1-3407-474F-948A-7CF5C247B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665B198-A5AC-4445-B00F-1C15B09430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36907-3CC9-40A4-BC8D-F1887A84886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77A34D0-40CB-478E-8635-8D6C2DA8FCB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4E9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6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136B6A9-6A91-468B-A2A3-DE00857CBD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543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and 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Q: Can a council and district run camporees for boy troops and girl troops?</a:t>
            </a:r>
          </a:p>
          <a:p>
            <a:r>
              <a:rPr lang="en-US" dirty="0"/>
              <a:t>Yes, a council and district can run council and district events for both boy troops and </a:t>
            </a:r>
            <a:r>
              <a:rPr lang="en-US" dirty="0" smtClean="0"/>
              <a:t>girl troops </a:t>
            </a:r>
            <a:r>
              <a:rPr lang="en-US" dirty="0"/>
              <a:t>if they are following the </a:t>
            </a:r>
            <a:r>
              <a:rPr lang="en-US" i="1" dirty="0"/>
              <a:t>Guide to Safe Scouting </a:t>
            </a:r>
            <a:r>
              <a:rPr lang="en-US" dirty="0"/>
              <a:t>and all current youth </a:t>
            </a:r>
            <a:r>
              <a:rPr lang="en-US" dirty="0" smtClean="0"/>
              <a:t>protection guidelines</a:t>
            </a:r>
            <a:r>
              <a:rPr lang="en-US" dirty="0"/>
              <a:t>.</a:t>
            </a:r>
          </a:p>
          <a:p>
            <a:r>
              <a:rPr lang="en-US" b="1" dirty="0"/>
              <a:t>Q: Will chartered organizations be required to offer a program for girls?</a:t>
            </a:r>
          </a:p>
          <a:p>
            <a:r>
              <a:rPr lang="en-US" dirty="0"/>
              <a:t>Chartered organizations can decide which programs best serve the needs of </a:t>
            </a:r>
            <a:r>
              <a:rPr lang="en-US" dirty="0" smtClean="0"/>
              <a:t>their community</a:t>
            </a:r>
            <a:r>
              <a:rPr lang="en-US" dirty="0"/>
              <a:t>, which means that the chartered organization can continue to offer Scouting </a:t>
            </a:r>
            <a:r>
              <a:rPr lang="en-US" dirty="0" smtClean="0"/>
              <a:t>for boys</a:t>
            </a:r>
            <a:r>
              <a:rPr lang="en-US" dirty="0"/>
              <a:t>, or they may choose to add a unit for older girls.</a:t>
            </a:r>
          </a:p>
        </p:txBody>
      </p:sp>
    </p:spTree>
    <p:extLst>
      <p:ext uri="{BB962C8B-B14F-4D97-AF65-F5344CB8AC3E}">
        <p14:creationId xmlns:p14="http://schemas.microsoft.com/office/powerpoint/2010/main" val="2187573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53631" y="2750377"/>
            <a:ext cx="54327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Girls can do stuff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281443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245" y="1"/>
            <a:ext cx="9152568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53632" y="486862"/>
            <a:ext cx="57545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                   Pamlico </a:t>
            </a:r>
            <a:r>
              <a:rPr lang="en-US" sz="2400" dirty="0" err="1" smtClean="0"/>
              <a:t>Seabase</a:t>
            </a:r>
            <a:r>
              <a:rPr lang="en-US" sz="2400" dirty="0" smtClean="0"/>
              <a:t> 2009</a:t>
            </a:r>
          </a:p>
          <a:p>
            <a:r>
              <a:rPr lang="en-US" sz="2400" dirty="0" smtClean="0"/>
              <a:t>Troop 214 Boy Scouts outdone by Girl Scouts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80911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16" y="0"/>
            <a:ext cx="9152567" cy="68579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02735" y="613161"/>
            <a:ext cx="698652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C000"/>
                </a:solidFill>
              </a:rPr>
              <a:t>               Caving in Tennessee 2010</a:t>
            </a:r>
          </a:p>
          <a:p>
            <a:r>
              <a:rPr lang="en-US" sz="2800" b="1" dirty="0" smtClean="0">
                <a:solidFill>
                  <a:srgbClr val="FFC000"/>
                </a:solidFill>
              </a:rPr>
              <a:t>Troop 214 Boy Scouts outdone by college girls</a:t>
            </a:r>
            <a:endParaRPr lang="en-US" sz="28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1255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15" y="0"/>
            <a:ext cx="9152569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72512" y="6011055"/>
            <a:ext cx="88469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          </a:t>
            </a:r>
            <a:r>
              <a:rPr lang="en-US" sz="2400" b="1" dirty="0" smtClean="0">
                <a:solidFill>
                  <a:srgbClr val="FFFF00"/>
                </a:solidFill>
              </a:rPr>
              <a:t>Grayson Highlands VA Backpacking 2011</a:t>
            </a:r>
          </a:p>
          <a:p>
            <a:r>
              <a:rPr lang="en-US" sz="2400" b="1" dirty="0" smtClean="0">
                <a:solidFill>
                  <a:srgbClr val="FFFF00"/>
                </a:solidFill>
              </a:rPr>
              <a:t>Troop 214 Boy Scouts encounter </a:t>
            </a:r>
            <a:r>
              <a:rPr lang="en-US" sz="2400" b="1" dirty="0" smtClean="0">
                <a:solidFill>
                  <a:srgbClr val="FFFF00"/>
                </a:solidFill>
              </a:rPr>
              <a:t>home-schooled backpacking </a:t>
            </a:r>
            <a:r>
              <a:rPr lang="en-US" sz="2400" b="1" dirty="0" smtClean="0">
                <a:solidFill>
                  <a:srgbClr val="FFFF00"/>
                </a:solidFill>
              </a:rPr>
              <a:t>sisters</a:t>
            </a:r>
            <a:endParaRPr lang="en-US" sz="24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762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2A692D25-322A-4112-88BB-8337090E94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8800"/>
            <a:ext cx="12188952" cy="5029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8ACC83D3-9113-4E4D-801D-55F941AD40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4949952"/>
            <a:ext cx="5486400" cy="88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885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755CA7EF-E82F-4B94-AB99-5D14066D9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8942"/>
            <a:ext cx="11579144" cy="9844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C22A160-96E8-7E4F-86A6-9E1B1904B121}"/>
              </a:ext>
            </a:extLst>
          </p:cNvPr>
          <p:cNvSpPr txBox="1"/>
          <p:nvPr/>
        </p:nvSpPr>
        <p:spPr>
          <a:xfrm>
            <a:off x="379140" y="327673"/>
            <a:ext cx="11812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WHAT IS HAPPENING?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81EB70D-74D8-534A-BF1A-C1B1BCF70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70" y="2150618"/>
            <a:ext cx="6083300" cy="2044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C64111A-66FE-FF48-880E-2E58FE1B8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7144" y="4524502"/>
            <a:ext cx="5842000" cy="2044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387B5E3-C367-A946-BE21-4B2F776A4D48}"/>
              </a:ext>
            </a:extLst>
          </p:cNvPr>
          <p:cNvSpPr txBox="1"/>
          <p:nvPr/>
        </p:nvSpPr>
        <p:spPr>
          <a:xfrm>
            <a:off x="379140" y="2406650"/>
            <a:ext cx="56924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Starting in 2018, families can choose Cub Scouts for their sons </a:t>
            </a:r>
            <a:r>
              <a:rPr lang="en-US" sz="2400" i="1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AND</a:t>
            </a:r>
            <a:r>
              <a:rPr lang="en-US" sz="2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 daughters.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B4FEC674-4A75-4B4E-A817-2D03F161EE18}"/>
              </a:ext>
            </a:extLst>
          </p:cNvPr>
          <p:cNvSpPr txBox="1"/>
          <p:nvPr/>
        </p:nvSpPr>
        <p:spPr>
          <a:xfrm>
            <a:off x="5811906" y="4715855"/>
            <a:ext cx="56924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 Scouting program for older girls will be delivered in 2019, allowing participants to earn the highest rank of Eagle Scout.</a:t>
            </a:r>
          </a:p>
        </p:txBody>
      </p:sp>
    </p:spTree>
    <p:extLst>
      <p:ext uri="{BB962C8B-B14F-4D97-AF65-F5344CB8AC3E}">
        <p14:creationId xmlns:p14="http://schemas.microsoft.com/office/powerpoint/2010/main" val="2318471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755CA7EF-E82F-4B94-AB99-5D14066D9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8942"/>
            <a:ext cx="11579144" cy="9844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C22A160-96E8-7E4F-86A6-9E1B1904B121}"/>
              </a:ext>
            </a:extLst>
          </p:cNvPr>
          <p:cNvSpPr txBox="1"/>
          <p:nvPr/>
        </p:nvSpPr>
        <p:spPr>
          <a:xfrm>
            <a:off x="379140" y="327673"/>
            <a:ext cx="11812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HOW WILL IT WORK?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B269C4AF-088B-944C-87B4-5D8DF9904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" y="3488182"/>
            <a:ext cx="10439400" cy="2679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CCE8AEBB-AB89-AD4F-91BA-F44BEDF0AA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4250" y="1679271"/>
            <a:ext cx="2603500" cy="444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2A31549-1340-EF4F-BD33-3018F1784D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7114" y="6387592"/>
            <a:ext cx="4305300" cy="406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644909A-2322-5B4F-9B0F-6B839C26306A}"/>
              </a:ext>
            </a:extLst>
          </p:cNvPr>
          <p:cNvSpPr txBox="1"/>
          <p:nvPr/>
        </p:nvSpPr>
        <p:spPr>
          <a:xfrm>
            <a:off x="622980" y="2787765"/>
            <a:ext cx="3208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ALL-BOY CUB SCOUT PACK</a:t>
            </a:r>
            <a:endParaRPr lang="en-US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8BB505C8-3DEE-6F4F-9BFA-8CC48812C10D}"/>
              </a:ext>
            </a:extLst>
          </p:cNvPr>
          <p:cNvSpPr txBox="1"/>
          <p:nvPr/>
        </p:nvSpPr>
        <p:spPr>
          <a:xfrm>
            <a:off x="3970614" y="2787765"/>
            <a:ext cx="4240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BOYS &amp; GIRLS CUB SCOUT PACK</a:t>
            </a:r>
            <a:endParaRPr lang="en-US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D806A4C6-86CC-EE4B-84F6-3874AC6FC1A4}"/>
              </a:ext>
            </a:extLst>
          </p:cNvPr>
          <p:cNvSpPr txBox="1"/>
          <p:nvPr/>
        </p:nvSpPr>
        <p:spPr>
          <a:xfrm>
            <a:off x="8218596" y="2787765"/>
            <a:ext cx="3586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ALL-GIRL CUB SCOUT PACK</a:t>
            </a:r>
            <a:endParaRPr lang="en-US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9D3967C1-0ABC-C64C-AACC-742443930531}"/>
              </a:ext>
            </a:extLst>
          </p:cNvPr>
          <p:cNvSpPr txBox="1"/>
          <p:nvPr/>
        </p:nvSpPr>
        <p:spPr>
          <a:xfrm>
            <a:off x="4486785" y="1674886"/>
            <a:ext cx="3208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CUB SCOUTS</a:t>
            </a:r>
            <a:endParaRPr lang="en-US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04ED1CFF-1E71-BC44-81DF-433339916A6E}"/>
              </a:ext>
            </a:extLst>
          </p:cNvPr>
          <p:cNvSpPr txBox="1"/>
          <p:nvPr/>
        </p:nvSpPr>
        <p:spPr>
          <a:xfrm>
            <a:off x="4300856" y="2065030"/>
            <a:ext cx="37114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AGES 5-10 (OR GRADES K-5)</a:t>
            </a:r>
            <a:endParaRPr lang="en-US" sz="12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74F4C239-8FE4-4F48-BEF6-C16D997A17B7}"/>
              </a:ext>
            </a:extLst>
          </p:cNvPr>
          <p:cNvSpPr txBox="1"/>
          <p:nvPr/>
        </p:nvSpPr>
        <p:spPr>
          <a:xfrm>
            <a:off x="3327232" y="6436904"/>
            <a:ext cx="1637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CUB SCOUT PACK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FDF1C409-C965-9542-809B-23C06083D5D4}"/>
              </a:ext>
            </a:extLst>
          </p:cNvPr>
          <p:cNvSpPr txBox="1"/>
          <p:nvPr/>
        </p:nvSpPr>
        <p:spPr>
          <a:xfrm>
            <a:off x="5554454" y="6436904"/>
            <a:ext cx="1637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ALL-BOY DEN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4E3291AB-B285-A24E-9A85-16B78F1E3289}"/>
              </a:ext>
            </a:extLst>
          </p:cNvPr>
          <p:cNvSpPr txBox="1"/>
          <p:nvPr/>
        </p:nvSpPr>
        <p:spPr>
          <a:xfrm>
            <a:off x="7262453" y="6436904"/>
            <a:ext cx="1637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ALL-GIRL DEN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745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755CA7EF-E82F-4B94-AB99-5D14066D9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8942"/>
            <a:ext cx="11579144" cy="9844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C22A160-96E8-7E4F-86A6-9E1B1904B121}"/>
              </a:ext>
            </a:extLst>
          </p:cNvPr>
          <p:cNvSpPr txBox="1"/>
          <p:nvPr/>
        </p:nvSpPr>
        <p:spPr>
          <a:xfrm>
            <a:off x="379140" y="327673"/>
            <a:ext cx="11812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HOW WILL IT WORK?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CCE8AEBB-AB89-AD4F-91BA-F44BEDF0A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250" y="1679271"/>
            <a:ext cx="2603500" cy="4445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644909A-2322-5B4F-9B0F-6B839C26306A}"/>
              </a:ext>
            </a:extLst>
          </p:cNvPr>
          <p:cNvSpPr txBox="1"/>
          <p:nvPr/>
        </p:nvSpPr>
        <p:spPr>
          <a:xfrm>
            <a:off x="622980" y="2367141"/>
            <a:ext cx="4287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SEPARATE TROOPS FOR BOYS &amp; GIRLS</a:t>
            </a:r>
            <a:endParaRPr lang="en-US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D806A4C6-86CC-EE4B-84F6-3874AC6FC1A4}"/>
              </a:ext>
            </a:extLst>
          </p:cNvPr>
          <p:cNvSpPr txBox="1"/>
          <p:nvPr/>
        </p:nvSpPr>
        <p:spPr>
          <a:xfrm>
            <a:off x="7507141" y="2367141"/>
            <a:ext cx="3586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LINKED TROOP</a:t>
            </a:r>
            <a:endParaRPr lang="en-US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9D3967C1-0ABC-C64C-AACC-742443930531}"/>
              </a:ext>
            </a:extLst>
          </p:cNvPr>
          <p:cNvSpPr txBox="1"/>
          <p:nvPr/>
        </p:nvSpPr>
        <p:spPr>
          <a:xfrm>
            <a:off x="4486785" y="1674886"/>
            <a:ext cx="3208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Scouts BSA</a:t>
            </a:r>
          </a:p>
          <a:p>
            <a:pPr algn="ctr"/>
            <a:endParaRPr lang="en-US" sz="300" i="1" dirty="0">
              <a:solidFill>
                <a:srgbClr val="2A556E"/>
              </a:solidFill>
              <a:latin typeface="Franklin Gothic Medium Cond" panose="020B0606030402020204" pitchFamily="34" charset="0"/>
            </a:endParaRPr>
          </a:p>
          <a:p>
            <a:pPr algn="ctr"/>
            <a:r>
              <a:rPr lang="en-US" sz="1400" i="1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February 2019</a:t>
            </a:r>
            <a:endParaRPr lang="en-US" i="1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04ED1CFF-1E71-BC44-81DF-433339916A6E}"/>
              </a:ext>
            </a:extLst>
          </p:cNvPr>
          <p:cNvSpPr txBox="1"/>
          <p:nvPr/>
        </p:nvSpPr>
        <p:spPr>
          <a:xfrm>
            <a:off x="4300856" y="2314416"/>
            <a:ext cx="37114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AGES11-17 (OR GRADES 6-12)</a:t>
            </a:r>
            <a:endParaRPr lang="en-US" sz="12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E01AE014-9E53-1147-AC0A-D417291C8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38" y="2851984"/>
            <a:ext cx="5549900" cy="3365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1C920B9C-55BE-6644-84AF-A494A8F960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1545" y="2843856"/>
            <a:ext cx="5397500" cy="3492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CA0A885A-7F7D-1747-8A51-96A2C55AA0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9137" y="6435679"/>
            <a:ext cx="381000" cy="381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4C22AE52-EFE4-1C4F-9F51-151C127362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9816" y="6441513"/>
            <a:ext cx="381000" cy="3810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104FC2AF-6A5A-F449-A5BF-B07CF921D660}"/>
              </a:ext>
            </a:extLst>
          </p:cNvPr>
          <p:cNvSpPr txBox="1"/>
          <p:nvPr/>
        </p:nvSpPr>
        <p:spPr>
          <a:xfrm>
            <a:off x="138938" y="2878155"/>
            <a:ext cx="23207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CHARTERED ORGANIZATION</a:t>
            </a:r>
            <a:endParaRPr lang="en-US" sz="16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8B4DB4AB-123D-994F-8B7A-226AE64C50EE}"/>
              </a:ext>
            </a:extLst>
          </p:cNvPr>
          <p:cNvSpPr txBox="1"/>
          <p:nvPr/>
        </p:nvSpPr>
        <p:spPr>
          <a:xfrm>
            <a:off x="3326386" y="2878155"/>
            <a:ext cx="23207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CHARTERED ORGANIZATION</a:t>
            </a:r>
            <a:endParaRPr lang="en-US" sz="16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CAD079B6-A18D-6748-855F-F2A3143F2424}"/>
              </a:ext>
            </a:extLst>
          </p:cNvPr>
          <p:cNvSpPr txBox="1"/>
          <p:nvPr/>
        </p:nvSpPr>
        <p:spPr>
          <a:xfrm>
            <a:off x="8139896" y="2878155"/>
            <a:ext cx="23207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CHARTERED ORGANIZATION</a:t>
            </a:r>
            <a:endParaRPr lang="en-US" sz="16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1FE4C87C-03B8-9045-823E-E4FDFF4725B8}"/>
              </a:ext>
            </a:extLst>
          </p:cNvPr>
          <p:cNvSpPr txBox="1"/>
          <p:nvPr/>
        </p:nvSpPr>
        <p:spPr>
          <a:xfrm>
            <a:off x="154178" y="3451179"/>
            <a:ext cx="23207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TROOP COMMITTEE</a:t>
            </a:r>
            <a:endParaRPr lang="en-US" sz="16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AA6F3025-2471-0D44-BD98-07B275D91C1C}"/>
              </a:ext>
            </a:extLst>
          </p:cNvPr>
          <p:cNvSpPr txBox="1"/>
          <p:nvPr/>
        </p:nvSpPr>
        <p:spPr>
          <a:xfrm>
            <a:off x="3341626" y="3451179"/>
            <a:ext cx="23207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TROOP COMMITTEE</a:t>
            </a:r>
            <a:endParaRPr lang="en-US" sz="16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71BAD4B9-80D1-6A48-A159-BB27B0C2BB91}"/>
              </a:ext>
            </a:extLst>
          </p:cNvPr>
          <p:cNvSpPr txBox="1"/>
          <p:nvPr/>
        </p:nvSpPr>
        <p:spPr>
          <a:xfrm>
            <a:off x="8139896" y="3451179"/>
            <a:ext cx="23207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TROOP COMMITTEE</a:t>
            </a:r>
            <a:endParaRPr lang="en-US" sz="16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3BCABF86-98AE-4241-8BD2-02A32B90B1C9}"/>
              </a:ext>
            </a:extLst>
          </p:cNvPr>
          <p:cNvSpPr txBox="1"/>
          <p:nvPr/>
        </p:nvSpPr>
        <p:spPr>
          <a:xfrm>
            <a:off x="7061285" y="6441513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ALL-BOY TROOP</a:t>
            </a:r>
            <a:endParaRPr lang="en-US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3DA37E19-17FD-4644-9002-3CEEC72B1AA3}"/>
              </a:ext>
            </a:extLst>
          </p:cNvPr>
          <p:cNvSpPr txBox="1"/>
          <p:nvPr/>
        </p:nvSpPr>
        <p:spPr>
          <a:xfrm>
            <a:off x="3843274" y="6447347"/>
            <a:ext cx="190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ALL-GIRL TROOP</a:t>
            </a:r>
            <a:endParaRPr lang="en-US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2706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755CA7EF-E82F-4B94-AB99-5D14066D9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8942"/>
            <a:ext cx="11579144" cy="9844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FC22A160-96E8-7E4F-86A6-9E1B1904B121}"/>
              </a:ext>
            </a:extLst>
          </p:cNvPr>
          <p:cNvSpPr txBox="1"/>
          <p:nvPr/>
        </p:nvSpPr>
        <p:spPr>
          <a:xfrm>
            <a:off x="379140" y="327673"/>
            <a:ext cx="11812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TIMELINE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37B19DC-BF78-2D4B-9BBA-BA6252D66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3402157"/>
            <a:ext cx="11887200" cy="260878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C30864EF-5AB5-F24B-AA00-97C81217DFB1}"/>
              </a:ext>
            </a:extLst>
          </p:cNvPr>
          <p:cNvSpPr txBox="1"/>
          <p:nvPr/>
        </p:nvSpPr>
        <p:spPr>
          <a:xfrm>
            <a:off x="152400" y="4467650"/>
            <a:ext cx="24079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Early Adopter</a:t>
            </a:r>
          </a:p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K-4 Grades</a:t>
            </a:r>
          </a:p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(Jan-May 2018)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24D25523-36E2-414A-A50C-6E5AB306E250}"/>
              </a:ext>
            </a:extLst>
          </p:cNvPr>
          <p:cNvSpPr txBox="1"/>
          <p:nvPr/>
        </p:nvSpPr>
        <p:spPr>
          <a:xfrm>
            <a:off x="3212592" y="4473746"/>
            <a:ext cx="24079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Cub Scouts Begin</a:t>
            </a:r>
          </a:p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Program Year 2018</a:t>
            </a:r>
          </a:p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Cub Scout Materials </a:t>
            </a:r>
          </a:p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In Scout Shops</a:t>
            </a:r>
          </a:p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(June 1, 2018)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359F3ED3-E6EB-1743-AE7C-2F857505FEE8}"/>
              </a:ext>
            </a:extLst>
          </p:cNvPr>
          <p:cNvSpPr txBox="1"/>
          <p:nvPr/>
        </p:nvSpPr>
        <p:spPr>
          <a:xfrm>
            <a:off x="8119872" y="5390980"/>
            <a:ext cx="2407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Materials in Scout Shops for Program for Older Girls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54E0C2F8-CCD8-724A-87C1-58B2BC3100F6}"/>
              </a:ext>
            </a:extLst>
          </p:cNvPr>
          <p:cNvSpPr txBox="1"/>
          <p:nvPr/>
        </p:nvSpPr>
        <p:spPr>
          <a:xfrm>
            <a:off x="9902952" y="4467650"/>
            <a:ext cx="2106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Scheduled Launch of Program for Older Girls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49210692-43DF-DA40-8CF7-CD6EEF2B9D69}"/>
              </a:ext>
            </a:extLst>
          </p:cNvPr>
          <p:cNvSpPr txBox="1"/>
          <p:nvPr/>
        </p:nvSpPr>
        <p:spPr>
          <a:xfrm rot="-2700000">
            <a:off x="-557863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MAR ‘18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72135DBE-F8DB-2148-8757-B46AFAF7E5E1}"/>
              </a:ext>
            </a:extLst>
          </p:cNvPr>
          <p:cNvSpPr txBox="1"/>
          <p:nvPr/>
        </p:nvSpPr>
        <p:spPr>
          <a:xfrm rot="-2700000">
            <a:off x="555837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APR ‘18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CF9FBA27-1E36-2540-9BC1-74B5685ACF4F}"/>
              </a:ext>
            </a:extLst>
          </p:cNvPr>
          <p:cNvSpPr txBox="1"/>
          <p:nvPr/>
        </p:nvSpPr>
        <p:spPr>
          <a:xfrm rot="-2700000">
            <a:off x="1659693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MAY  ‘18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456DB266-4DF1-8941-BEDC-C2A1398E1A07}"/>
              </a:ext>
            </a:extLst>
          </p:cNvPr>
          <p:cNvSpPr txBox="1"/>
          <p:nvPr/>
        </p:nvSpPr>
        <p:spPr>
          <a:xfrm rot="-2700000">
            <a:off x="2622545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JUN ‘18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7777AD2B-0A6D-6345-95F7-F48AAB00794F}"/>
              </a:ext>
            </a:extLst>
          </p:cNvPr>
          <p:cNvSpPr txBox="1"/>
          <p:nvPr/>
        </p:nvSpPr>
        <p:spPr>
          <a:xfrm rot="-2700000">
            <a:off x="3539292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JUL ‘18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="" xmlns:a16="http://schemas.microsoft.com/office/drawing/2014/main" id="{DC591D41-74BC-BE4C-8C1B-2BFB902291EF}"/>
              </a:ext>
            </a:extLst>
          </p:cNvPr>
          <p:cNvSpPr txBox="1"/>
          <p:nvPr/>
        </p:nvSpPr>
        <p:spPr>
          <a:xfrm rot="-2700000">
            <a:off x="4643769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AUG ‘18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36D6B3DB-904C-F347-8B9F-C2631CE2F2B9}"/>
              </a:ext>
            </a:extLst>
          </p:cNvPr>
          <p:cNvSpPr txBox="1"/>
          <p:nvPr/>
        </p:nvSpPr>
        <p:spPr>
          <a:xfrm rot="-2700000">
            <a:off x="5649628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SEP ‘18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82D3FB17-FA9F-2840-9338-9BDFC0C7CE6B}"/>
              </a:ext>
            </a:extLst>
          </p:cNvPr>
          <p:cNvSpPr txBox="1"/>
          <p:nvPr/>
        </p:nvSpPr>
        <p:spPr>
          <a:xfrm rot="-2700000">
            <a:off x="6656930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OCT ‘18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F1742545-43E2-744B-A7FA-B12EED149DC3}"/>
              </a:ext>
            </a:extLst>
          </p:cNvPr>
          <p:cNvSpPr txBox="1"/>
          <p:nvPr/>
        </p:nvSpPr>
        <p:spPr>
          <a:xfrm rot="-2700000">
            <a:off x="7815189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NOV ‘18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EAC174B7-0C41-CC4C-BCCB-72007C63E706}"/>
              </a:ext>
            </a:extLst>
          </p:cNvPr>
          <p:cNvSpPr txBox="1"/>
          <p:nvPr/>
        </p:nvSpPr>
        <p:spPr>
          <a:xfrm rot="-2700000">
            <a:off x="8615662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DEC  ‘18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="" xmlns:a16="http://schemas.microsoft.com/office/drawing/2014/main" id="{70B97BBF-B596-D54E-BEB8-F144F12E078E}"/>
              </a:ext>
            </a:extLst>
          </p:cNvPr>
          <p:cNvSpPr txBox="1"/>
          <p:nvPr/>
        </p:nvSpPr>
        <p:spPr>
          <a:xfrm rot="-2700000">
            <a:off x="9703326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JAN ‘19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8B7065DB-3EE0-6242-A778-9BF9BD83E484}"/>
              </a:ext>
            </a:extLst>
          </p:cNvPr>
          <p:cNvSpPr txBox="1"/>
          <p:nvPr/>
        </p:nvSpPr>
        <p:spPr>
          <a:xfrm rot="-2700000">
            <a:off x="10526059" y="2708369"/>
            <a:ext cx="210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2A556E"/>
                </a:solidFill>
                <a:latin typeface="Franklin Gothic Medium Cond" panose="020B0606030402020204" pitchFamily="34" charset="0"/>
              </a:rPr>
              <a:t>FEB ‘19</a:t>
            </a:r>
            <a:endParaRPr lang="en-US" sz="1400" dirty="0">
              <a:solidFill>
                <a:srgbClr val="F1504A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5418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and 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33928"/>
            <a:ext cx="10515600" cy="4543035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/>
              <a:t>Q. What program is available to girls who are older than Cub Scout age?</a:t>
            </a:r>
          </a:p>
          <a:p>
            <a:r>
              <a:rPr lang="en-US" dirty="0"/>
              <a:t>Scouts BSA, scheduled to launch in February 2019, will serve both boys and girls and </a:t>
            </a:r>
            <a:r>
              <a:rPr lang="en-US" dirty="0" smtClean="0"/>
              <a:t>offer the </a:t>
            </a:r>
            <a:r>
              <a:rPr lang="en-US" dirty="0"/>
              <a:t>opportunity to earn the rank of Eagle Scout.</a:t>
            </a:r>
          </a:p>
          <a:p>
            <a:r>
              <a:rPr lang="en-US" b="1" dirty="0"/>
              <a:t>Q: What ages would be eligible for the program?</a:t>
            </a:r>
          </a:p>
          <a:p>
            <a:r>
              <a:rPr lang="en-US" dirty="0"/>
              <a:t>Mirroring the ages served by the existing Boy Scout program, Scouts BSA will serve </a:t>
            </a:r>
            <a:r>
              <a:rPr lang="en-US" dirty="0" smtClean="0"/>
              <a:t>girls who </a:t>
            </a:r>
            <a:r>
              <a:rPr lang="en-US" dirty="0"/>
              <a:t>have completed the fifth grade and are at least 10 years old, or have earned the </a:t>
            </a:r>
            <a:r>
              <a:rPr lang="en-US" dirty="0" smtClean="0"/>
              <a:t>Arrow of </a:t>
            </a:r>
            <a:r>
              <a:rPr lang="en-US" dirty="0"/>
              <a:t>Light and are at least 10 years old, or are age 11 but have not reached age 18.</a:t>
            </a:r>
          </a:p>
          <a:p>
            <a:r>
              <a:rPr lang="en-US" b="1" dirty="0"/>
              <a:t>Q. Will you change the program to accommodate girls?</a:t>
            </a:r>
          </a:p>
          <a:p>
            <a:r>
              <a:rPr lang="en-US" dirty="0"/>
              <a:t>Our existing programs are relevant for both boys and girls. After all, the values of </a:t>
            </a:r>
            <a:r>
              <a:rPr lang="en-US" dirty="0" smtClean="0"/>
              <a:t>Scouting as </a:t>
            </a:r>
            <a:r>
              <a:rPr lang="en-US" dirty="0"/>
              <a:t>outlined in the Scout Law — trustworthy, loyal, helpful, friendly, courteous, kind</a:t>
            </a:r>
            <a:r>
              <a:rPr lang="en-US" dirty="0" smtClean="0"/>
              <a:t>, obedient</a:t>
            </a:r>
            <a:r>
              <a:rPr lang="en-US" dirty="0"/>
              <a:t>, cheerful, thrifty, brave, clean, and reverent — are relevant and important </a:t>
            </a:r>
            <a:r>
              <a:rPr lang="en-US" dirty="0" smtClean="0"/>
              <a:t>values for </a:t>
            </a:r>
            <a:r>
              <a:rPr lang="en-US" dirty="0"/>
              <a:t>both young men and women. As such, the program for girls ages 11 to 17 will be </a:t>
            </a:r>
            <a:r>
              <a:rPr lang="en-US" dirty="0" smtClean="0"/>
              <a:t>the same </a:t>
            </a:r>
            <a:r>
              <a:rPr lang="en-US" dirty="0"/>
              <a:t>curriculum offered in the Scouts BSA program.</a:t>
            </a:r>
          </a:p>
          <a:p>
            <a:r>
              <a:rPr lang="en-US" b="1" dirty="0"/>
              <a:t>Q: Will the Scoutmaster position change in the program for girls?</a:t>
            </a:r>
          </a:p>
          <a:p>
            <a:r>
              <a:rPr lang="en-US" dirty="0"/>
              <a:t>No, the Scoutmaster is still responsible for training and guiding youth leaders in </a:t>
            </a:r>
            <a:r>
              <a:rPr lang="en-US" dirty="0" smtClean="0"/>
              <a:t>the operation </a:t>
            </a:r>
            <a:r>
              <a:rPr lang="en-US" dirty="0"/>
              <a:t>of the troop and for managing, training, and supporting assistant Scoutmasters </a:t>
            </a:r>
            <a:r>
              <a:rPr lang="en-US" dirty="0" smtClean="0"/>
              <a:t>in their </a:t>
            </a:r>
            <a:r>
              <a:rPr lang="en-US" dirty="0"/>
              <a:t>role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507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and 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Q</a:t>
            </a:r>
            <a:r>
              <a:rPr lang="en-US" b="1" dirty="0"/>
              <a:t>: Can a boy troop and a girl troop share the same Scoutmaster?</a:t>
            </a:r>
          </a:p>
          <a:p>
            <a:r>
              <a:rPr lang="en-US" dirty="0"/>
              <a:t>A: No. Chartered organizations should have separate Scoutmasters for their boy troop </a:t>
            </a:r>
            <a:r>
              <a:rPr lang="en-US" dirty="0" smtClean="0"/>
              <a:t>and girl </a:t>
            </a:r>
            <a:r>
              <a:rPr lang="en-US" dirty="0"/>
              <a:t>troop.</a:t>
            </a:r>
          </a:p>
          <a:p>
            <a:r>
              <a:rPr lang="en-US" b="1" dirty="0"/>
              <a:t>Q: Can both boy troops and girl troops share the same committee?</a:t>
            </a:r>
          </a:p>
          <a:p>
            <a:r>
              <a:rPr lang="en-US" dirty="0"/>
              <a:t>A: A chartered organization can decide if they want the same or separate committees</a:t>
            </a:r>
            <a:r>
              <a:rPr lang="en-US" dirty="0" smtClean="0"/>
              <a:t>.</a:t>
            </a:r>
          </a:p>
          <a:p>
            <a:r>
              <a:rPr lang="en-US" b="1" dirty="0"/>
              <a:t>Q: Can a boy troop and girl troop meet at the same time?</a:t>
            </a:r>
          </a:p>
          <a:p>
            <a:r>
              <a:rPr lang="en-US" dirty="0"/>
              <a:t>Yes. Based on the preferences of the chartered organization, the boy troop and girl </a:t>
            </a:r>
            <a:r>
              <a:rPr lang="en-US" dirty="0" smtClean="0"/>
              <a:t>troop could </a:t>
            </a:r>
            <a:r>
              <a:rPr lang="en-US" dirty="0"/>
              <a:t>meet at the same time and place.</a:t>
            </a:r>
          </a:p>
        </p:txBody>
      </p:sp>
    </p:spTree>
    <p:extLst>
      <p:ext uri="{BB962C8B-B14F-4D97-AF65-F5344CB8AC3E}">
        <p14:creationId xmlns:p14="http://schemas.microsoft.com/office/powerpoint/2010/main" val="3482767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and 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Q: If a chartered organization is not able to establish a new troop based on </a:t>
            </a:r>
            <a:r>
              <a:rPr lang="en-US" b="1" dirty="0" smtClean="0"/>
              <a:t>the required </a:t>
            </a:r>
            <a:r>
              <a:rPr lang="en-US" b="1" dirty="0"/>
              <a:t>number of same-gender youth needed, can boy patrols and girl patrols </a:t>
            </a:r>
            <a:r>
              <a:rPr lang="en-US" b="1" dirty="0" smtClean="0"/>
              <a:t>be combined </a:t>
            </a:r>
            <a:r>
              <a:rPr lang="en-US" b="1" dirty="0"/>
              <a:t>to form a troop?</a:t>
            </a:r>
          </a:p>
          <a:p>
            <a:r>
              <a:rPr lang="en-US" dirty="0"/>
              <a:t>No. A new troop must be started using the current youth and adult requirements; however</a:t>
            </a:r>
            <a:r>
              <a:rPr lang="en-US" dirty="0" smtClean="0"/>
              <a:t>, chartered </a:t>
            </a:r>
            <a:r>
              <a:rPr lang="en-US" dirty="0"/>
              <a:t>organizations can consider the linked troop model so that the newly </a:t>
            </a:r>
            <a:r>
              <a:rPr lang="en-US" dirty="0" smtClean="0"/>
              <a:t>established girl </a:t>
            </a:r>
            <a:r>
              <a:rPr lang="en-US" dirty="0"/>
              <a:t>troop will have the same COR and can share the troop committee.</a:t>
            </a:r>
          </a:p>
          <a:p>
            <a:r>
              <a:rPr lang="en-US" b="1" dirty="0"/>
              <a:t>Q: Can a boy troop and girl troop meet as one big troop?</a:t>
            </a:r>
          </a:p>
          <a:p>
            <a:r>
              <a:rPr lang="en-US" dirty="0"/>
              <a:t>Opening and closing of the meetings can be together or separate, depending on space </a:t>
            </a:r>
            <a:r>
              <a:rPr lang="en-US" dirty="0" smtClean="0"/>
              <a:t>and desire </a:t>
            </a:r>
            <a:r>
              <a:rPr lang="en-US" dirty="0"/>
              <a:t>of the chartered organization and troop leadership. The other components of </a:t>
            </a:r>
            <a:r>
              <a:rPr lang="en-US" dirty="0" smtClean="0"/>
              <a:t>the Scout </a:t>
            </a:r>
            <a:r>
              <a:rPr lang="en-US" dirty="0"/>
              <a:t>meeting should be run separately.</a:t>
            </a:r>
          </a:p>
          <a:p>
            <a:r>
              <a:rPr lang="en-US" b="1" dirty="0"/>
              <a:t>Q: Can boy and girl patrols make up a troop?</a:t>
            </a:r>
          </a:p>
          <a:p>
            <a:r>
              <a:rPr lang="en-US" dirty="0"/>
              <a:t>No. Troops must be all male or all female youth members.</a:t>
            </a:r>
          </a:p>
        </p:txBody>
      </p:sp>
    </p:spTree>
    <p:extLst>
      <p:ext uri="{BB962C8B-B14F-4D97-AF65-F5344CB8AC3E}">
        <p14:creationId xmlns:p14="http://schemas.microsoft.com/office/powerpoint/2010/main" val="2496060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and 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Q: Can a boy troop and girl troop attend events together?</a:t>
            </a:r>
          </a:p>
          <a:p>
            <a:r>
              <a:rPr lang="en-US" dirty="0"/>
              <a:t>Yes, they can attend events together, as troops currently do.</a:t>
            </a:r>
          </a:p>
          <a:p>
            <a:r>
              <a:rPr lang="en-US" b="1" dirty="0"/>
              <a:t>Q: Can a boy troop and a girl troop plan events together?</a:t>
            </a:r>
          </a:p>
          <a:p>
            <a:r>
              <a:rPr lang="en-US" dirty="0"/>
              <a:t>No, the Patrol Leader’s Councils of each troop should be responsible for the planning </a:t>
            </a:r>
            <a:r>
              <a:rPr lang="en-US" dirty="0" smtClean="0"/>
              <a:t>of their </a:t>
            </a:r>
            <a:r>
              <a:rPr lang="en-US" dirty="0"/>
              <a:t>perspective troop activities.</a:t>
            </a:r>
          </a:p>
          <a:p>
            <a:r>
              <a:rPr lang="en-US" b="1" dirty="0"/>
              <a:t>Q: Can a boy troop and girl troop coordinate outings together?</a:t>
            </a:r>
          </a:p>
          <a:p>
            <a:r>
              <a:rPr lang="en-US" dirty="0"/>
              <a:t>Yes, they can coordinate outings together if they are Scout-related following the </a:t>
            </a:r>
            <a:r>
              <a:rPr lang="en-US" i="1" dirty="0"/>
              <a:t>Guide </a:t>
            </a:r>
            <a:r>
              <a:rPr lang="en-US" i="1" dirty="0" smtClean="0"/>
              <a:t>to Safe </a:t>
            </a:r>
            <a:r>
              <a:rPr lang="en-US" i="1" dirty="0"/>
              <a:t>Scouting </a:t>
            </a:r>
            <a:r>
              <a:rPr lang="en-US" dirty="0"/>
              <a:t>and Youth Protection guidelines.</a:t>
            </a:r>
          </a:p>
          <a:p>
            <a:r>
              <a:rPr lang="en-US" b="1" dirty="0"/>
              <a:t>Q: Can courts of honor be held jointly?</a:t>
            </a:r>
          </a:p>
          <a:p>
            <a:r>
              <a:rPr lang="en-US" dirty="0"/>
              <a:t>Yes, courts of honor can be held jointly if the chartered organization chooses.</a:t>
            </a:r>
          </a:p>
        </p:txBody>
      </p:sp>
    </p:spTree>
    <p:extLst>
      <p:ext uri="{BB962C8B-B14F-4D97-AF65-F5344CB8AC3E}">
        <p14:creationId xmlns:p14="http://schemas.microsoft.com/office/powerpoint/2010/main" val="2384491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995</Words>
  <Application>Microsoft Office PowerPoint</Application>
  <PresentationFormat>Custom</PresentationFormat>
  <Paragraphs>94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 and Answers</vt:lpstr>
      <vt:lpstr>Questions and Answers</vt:lpstr>
      <vt:lpstr>Questions and Answers</vt:lpstr>
      <vt:lpstr>Questions and Answers</vt:lpstr>
      <vt:lpstr>Questions and Answers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Jared Thompson</dc:creator>
  <cp:lastModifiedBy>John Smith</cp:lastModifiedBy>
  <cp:revision>23</cp:revision>
  <cp:lastPrinted>2018-04-17T19:45:55Z</cp:lastPrinted>
  <dcterms:created xsi:type="dcterms:W3CDTF">2017-12-05T16:42:00Z</dcterms:created>
  <dcterms:modified xsi:type="dcterms:W3CDTF">2018-08-19T16:22:03Z</dcterms:modified>
</cp:coreProperties>
</file>

<file path=docProps/thumbnail.jpeg>
</file>